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6" r:id="rId1"/>
  </p:sldMasterIdLst>
  <p:notesMasterIdLst>
    <p:notesMasterId r:id="rId32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84" r:id="rId18"/>
    <p:sldId id="283" r:id="rId19"/>
    <p:sldId id="273" r:id="rId20"/>
    <p:sldId id="274" r:id="rId21"/>
    <p:sldId id="275" r:id="rId22"/>
    <p:sldId id="276" r:id="rId23"/>
    <p:sldId id="285" r:id="rId24"/>
    <p:sldId id="277" r:id="rId25"/>
    <p:sldId id="278" r:id="rId26"/>
    <p:sldId id="280" r:id="rId27"/>
    <p:sldId id="279" r:id="rId28"/>
    <p:sldId id="281" r:id="rId29"/>
    <p:sldId id="282" r:id="rId30"/>
    <p:sldId id="286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490"/>
    <p:restoredTop sz="95179"/>
  </p:normalViewPr>
  <p:slideViewPr>
    <p:cSldViewPr snapToGrid="0" snapToObjects="1">
      <p:cViewPr varScale="1">
        <p:scale>
          <a:sx n="96" d="100"/>
          <a:sy n="96" d="100"/>
        </p:scale>
        <p:origin x="5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A2C35-94DD-6A41-91C8-78D223D800E8}" type="datetimeFigureOut">
              <a:rPr lang="en-US" smtClean="0"/>
              <a:t>7/17/16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99386-3CED-DE4A-B29D-83E9AC274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1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image" Target="../media/image6.gif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slightly</a:t>
            </a:r>
            <a:r>
              <a:rPr lang="en-US" baseline="0" dirty="0" smtClean="0"/>
              <a:t> different presentation – it focusses on application side of source code analysis rather than framework side</a:t>
            </a:r>
          </a:p>
          <a:p>
            <a:r>
              <a:rPr lang="en-US" dirty="0" smtClean="0"/>
              <a:t>What</a:t>
            </a:r>
            <a:r>
              <a:rPr lang="en-US" baseline="0" dirty="0" smtClean="0"/>
              <a:t> </a:t>
            </a:r>
            <a:r>
              <a:rPr lang="en-US" baseline="0" dirty="0" smtClean="0"/>
              <a:t>I am going to do is introduce the two source-code analysis tools which I developed, elaborate the features that they support briefly, and bring out challenges, learning and experiences while working on these tools.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10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Apart from </a:t>
            </a:r>
            <a:r>
              <a:rPr lang="en-US" dirty="0" err="1" smtClean="0"/>
              <a:t>Nrefactory</a:t>
            </a:r>
            <a:r>
              <a:rPr lang="en-US" baseline="0" dirty="0" smtClean="0"/>
              <a:t> and Roslyn, all are outdated and inactive.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59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Roslyn CTP was made available in 2011. When we started working on change impact analysis</a:t>
            </a:r>
            <a:r>
              <a:rPr lang="en-US" baseline="0" dirty="0" smtClean="0"/>
              <a:t> in 2012,  we considered the CTP (Community Technology Preview). However, it was clearly mentioned on it’s website that the support of Roslyn can be withdrawn at any time. Clearly, it was not a favorable factor for Roslyn.</a:t>
            </a:r>
          </a:p>
          <a:p>
            <a:r>
              <a:rPr lang="en-US" baseline="0" dirty="0" smtClean="0"/>
              <a:t>So, we opted </a:t>
            </a:r>
            <a:r>
              <a:rPr lang="en-US" baseline="0" dirty="0" err="1" smtClean="0"/>
              <a:t>Nrefactory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26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another early</a:t>
            </a:r>
            <a:r>
              <a:rPr lang="en-US" baseline="0" dirty="0" smtClean="0"/>
              <a:t> decision that has to be made. Plug-in to VS will bind tightly to VS which will provide much better integration but on the other hands it will made the VS as prerequisite.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User requirements – In our survey, users stated that they want the change impact analysis tool within the 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</a:t>
            </a:r>
            <a:r>
              <a:rPr lang="en-US" dirty="0" err="1" smtClean="0"/>
              <a:t>Designite</a:t>
            </a:r>
            <a:r>
              <a:rPr lang="en-US" dirty="0" smtClean="0"/>
              <a:t> – I don</a:t>
            </a:r>
            <a:r>
              <a:rPr lang="uk-UA" dirty="0" smtClean="0"/>
              <a:t>’</a:t>
            </a:r>
            <a:r>
              <a:rPr lang="en-US" dirty="0" smtClean="0"/>
              <a:t>t wanted to keep</a:t>
            </a:r>
            <a:r>
              <a:rPr lang="en-US" baseline="0" dirty="0" smtClean="0"/>
              <a:t> VS as a prerequisite, so developed as an independent tool.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26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Designite</a:t>
            </a:r>
            <a:r>
              <a:rPr lang="en-US" dirty="0" smtClean="0"/>
              <a:t> was first designed as a GUI app without any plan to develop</a:t>
            </a:r>
            <a:r>
              <a:rPr lang="en-US" baseline="0" dirty="0" smtClean="0"/>
              <a:t> console application. Later, based on users inputs, I considered console application of </a:t>
            </a:r>
            <a:r>
              <a:rPr lang="en-US" baseline="0" dirty="0" err="1" smtClean="0"/>
              <a:t>Designite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Now, it was an application where user interface and business logic was tightly inter-woven. To </a:t>
            </a:r>
            <a:r>
              <a:rPr lang="en-US" baseline="0" dirty="0" err="1" smtClean="0"/>
              <a:t>crete</a:t>
            </a:r>
            <a:r>
              <a:rPr lang="en-US" baseline="0" dirty="0" smtClean="0"/>
              <a:t> a console application, the first dirty solutions came up was to use duplication where the same functionality is duplicated in two components. Another solution was conditional compilations (using </a:t>
            </a:r>
            <a:r>
              <a:rPr lang="en-US" baseline="0" dirty="0" err="1" smtClean="0"/>
              <a:t>ConditionalAttribute</a:t>
            </a:r>
            <a:r>
              <a:rPr lang="en-US" baseline="0" dirty="0" smtClean="0"/>
              <a:t>). The more effort intensive task was to perform an architecture refactoring to separate UI with functionality. I did that and it payed me multi-fold.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8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Designite</a:t>
            </a:r>
            <a:r>
              <a:rPr lang="en-US" dirty="0" smtClean="0"/>
              <a:t> was first designed as a GUI app without any plan to develop</a:t>
            </a:r>
            <a:r>
              <a:rPr lang="en-US" baseline="0" dirty="0" smtClean="0"/>
              <a:t> console application. Later, based on users inputs, I considered console application of </a:t>
            </a:r>
            <a:r>
              <a:rPr lang="en-US" baseline="0" dirty="0" err="1" smtClean="0"/>
              <a:t>Designite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Now, it was an application where user interface and business logic was tightly inter-woven. To </a:t>
            </a:r>
            <a:r>
              <a:rPr lang="en-US" baseline="0" dirty="0" err="1" smtClean="0"/>
              <a:t>crete</a:t>
            </a:r>
            <a:r>
              <a:rPr lang="en-US" baseline="0" dirty="0" smtClean="0"/>
              <a:t> a console application, the first dirty solutions came up was to use duplication where the same functionality is duplicated in two components. Another solution was conditional compilations (using </a:t>
            </a:r>
            <a:r>
              <a:rPr lang="en-US" baseline="0" dirty="0" err="1" smtClean="0"/>
              <a:t>ConditionalAttribute</a:t>
            </a:r>
            <a:r>
              <a:rPr lang="en-US" baseline="0" dirty="0" smtClean="0"/>
              <a:t>). The more effort intensive task was to perform an architecture refactoring to separate UI with functionality. I did that and it payed me multi-fold.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23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process of identifying smells is – take</a:t>
            </a:r>
            <a:r>
              <a:rPr lang="en-US" sz="1200" baseline="0" dirty="0" smtClean="0"/>
              <a:t> the input from the user, parse the selected projects, collect useful source code information, analyze the information to detect smells, report them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Now, </a:t>
            </a:r>
            <a:r>
              <a:rPr lang="en-US" sz="1200" dirty="0" err="1" smtClean="0"/>
              <a:t>Designite</a:t>
            </a:r>
            <a:r>
              <a:rPr lang="en-US" sz="1200" dirty="0" smtClean="0"/>
              <a:t> supported 6 design smells in the first version. So, it must be easy</a:t>
            </a:r>
            <a:r>
              <a:rPr lang="en-US" sz="1200" baseline="0" dirty="0" smtClean="0"/>
              <a:t> for me to add new rules for smell detection without affecting other rules and analysis logic. Also, user interface must also remain same.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The role of appropriate design is important (for instance, define hierarchies and depend on interfaces rather than concrete classes).</a:t>
            </a:r>
            <a:endParaRPr lang="en-US" sz="1200" dirty="0" smtClean="0"/>
          </a:p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20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For</a:t>
            </a:r>
            <a:r>
              <a:rPr lang="en-US" sz="1200" baseline="0" dirty="0" smtClean="0"/>
              <a:t> a commercial software, producing useful information is desirable but probably not enough. </a:t>
            </a:r>
          </a:p>
          <a:p>
            <a:r>
              <a:rPr lang="en-US" sz="1200" baseline="0" dirty="0" smtClean="0"/>
              <a:t>old version of showing detected smell (left capture) vs new version of showing smells (right capture)</a:t>
            </a:r>
          </a:p>
          <a:p>
            <a:r>
              <a:rPr lang="en-US" sz="1200" baseline="0" dirty="0" smtClean="0"/>
              <a:t>The distribution of smells is instantly visible in the sunburst; plus it’s a filtering and navigation mechanism.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56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Researchers and</a:t>
            </a:r>
            <a:r>
              <a:rPr lang="en-US" sz="1200" baseline="0" dirty="0" smtClean="0"/>
              <a:t> pro users wanted a console application for bulk processing and integration with other tools.</a:t>
            </a:r>
          </a:p>
          <a:p>
            <a:r>
              <a:rPr lang="en-US" sz="1200" baseline="0" dirty="0" smtClean="0"/>
              <a:t>A typical developer would be happy with the GUI application.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6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Computing</a:t>
            </a:r>
            <a:r>
              <a:rPr lang="en-US" sz="1200" baseline="0" dirty="0" smtClean="0"/>
              <a:t> metrics is a desired functionality. However, users want to analyze the produced results.</a:t>
            </a:r>
          </a:p>
          <a:p>
            <a:r>
              <a:rPr lang="en-US" sz="1200" baseline="0" dirty="0" smtClean="0"/>
              <a:t>What is the state of their code with respect to a metric? </a:t>
            </a:r>
          </a:p>
          <a:p>
            <a:r>
              <a:rPr lang="en-US" sz="1200" baseline="0" dirty="0" smtClean="0"/>
              <a:t>The pie chart provides an </a:t>
            </a:r>
            <a:r>
              <a:rPr lang="en-US" sz="1200" baseline="0" dirty="0" err="1" smtClean="0"/>
              <a:t>wholistic</a:t>
            </a:r>
            <a:r>
              <a:rPr lang="en-US" sz="1200" baseline="0" dirty="0" smtClean="0"/>
              <a:t> view of the code </a:t>
            </a:r>
            <a:r>
              <a:rPr lang="en-US" sz="1200" baseline="0" dirty="0" err="1" smtClean="0"/>
              <a:t>w.r.t</a:t>
            </a:r>
            <a:r>
              <a:rPr lang="en-US" sz="1200" baseline="0" dirty="0" smtClean="0"/>
              <a:t>. to the metrics.</a:t>
            </a:r>
          </a:p>
          <a:p>
            <a:r>
              <a:rPr lang="en-US" sz="1200" baseline="0" dirty="0" smtClean="0"/>
              <a:t>Also, customizable thresholds are desired by users for better metrics analysis. 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63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Trend</a:t>
            </a:r>
            <a:r>
              <a:rPr lang="en-US" sz="1200" baseline="0" dirty="0" smtClean="0"/>
              <a:t> analysis is another user requirement.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63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Augur was developed when I was in </a:t>
            </a:r>
            <a:r>
              <a:rPr lang="en-US" dirty="0" smtClean="0"/>
              <a:t>Siemens research.</a:t>
            </a:r>
            <a:r>
              <a:rPr lang="en-US" baseline="0" dirty="0" smtClean="0"/>
              <a:t> </a:t>
            </a:r>
            <a:r>
              <a:rPr lang="en-US" dirty="0" smtClean="0"/>
              <a:t>I </a:t>
            </a:r>
            <a:r>
              <a:rPr lang="en-US" dirty="0" smtClean="0"/>
              <a:t>worked on </a:t>
            </a:r>
            <a:r>
              <a:rPr lang="en-US" dirty="0" err="1" smtClean="0"/>
              <a:t>Designite</a:t>
            </a:r>
            <a:r>
              <a:rPr lang="en-US" baseline="0" dirty="0" smtClean="0"/>
              <a:t> after our book on design smells came out and people started asking how to detect the smells that you described in your book.</a:t>
            </a:r>
          </a:p>
          <a:p>
            <a:r>
              <a:rPr lang="en-US" baseline="0" dirty="0" smtClean="0"/>
              <a:t>Both the tools analyze C# code. Augur is the property of Siemens, so the access is limited to Siemens employees. </a:t>
            </a:r>
            <a:r>
              <a:rPr lang="en-US" baseline="0" dirty="0" err="1" smtClean="0"/>
              <a:t>Designite</a:t>
            </a:r>
            <a:r>
              <a:rPr lang="en-US" baseline="0" dirty="0" smtClean="0"/>
              <a:t> is a commercial tool, but provides free academic licenses for education and research.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9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Trend</a:t>
            </a:r>
            <a:r>
              <a:rPr lang="en-US" sz="1200" baseline="0" dirty="0" smtClean="0"/>
              <a:t> analysis is another </a:t>
            </a:r>
            <a:r>
              <a:rPr lang="en-US" sz="1200" baseline="0" smtClean="0"/>
              <a:t>user requirement.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96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Augur? It is a change impact analysis tool.</a:t>
            </a:r>
            <a:r>
              <a:rPr lang="en-US" baseline="0" dirty="0" smtClean="0"/>
              <a:t> That is, when we change a source-code entity (statement, method, class</a:t>
            </a:r>
            <a:r>
              <a:rPr lang="is-IS" baseline="0" dirty="0" smtClean="0"/>
              <a:t>…) what is the potential impact on other source-code entities.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22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4950" indent="-23495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 smtClean="0">
                <a:latin typeface="Calibri" pitchFamily="34" charset="0"/>
              </a:rPr>
              <a:t>Maintenance could be:</a:t>
            </a:r>
          </a:p>
          <a:p>
            <a:pPr marL="234950" indent="-23495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60000"/>
              <a:buBlip>
                <a:blip r:embed="rId3"/>
              </a:buBlip>
            </a:pPr>
            <a:r>
              <a:rPr lang="en-US" sz="1200" dirty="0" smtClean="0">
                <a:latin typeface="Calibri" pitchFamily="34" charset="0"/>
              </a:rPr>
              <a:t>Adaptive</a:t>
            </a:r>
          </a:p>
          <a:p>
            <a:pPr marL="234950" indent="-23495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60000"/>
              <a:buBlip>
                <a:blip r:embed="rId3"/>
              </a:buBlip>
            </a:pPr>
            <a:r>
              <a:rPr lang="en-US" sz="1200" dirty="0" smtClean="0">
                <a:latin typeface="Calibri" pitchFamily="34" charset="0"/>
              </a:rPr>
              <a:t>Corrective</a:t>
            </a:r>
          </a:p>
          <a:p>
            <a:pPr marL="234950" indent="-23495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60000"/>
              <a:buBlip>
                <a:blip r:embed="rId3"/>
              </a:buBlip>
            </a:pPr>
            <a:r>
              <a:rPr lang="en-US" sz="1200" dirty="0" smtClean="0">
                <a:latin typeface="Calibri" pitchFamily="34" charset="0"/>
              </a:rPr>
              <a:t>Perfective, or</a:t>
            </a:r>
          </a:p>
          <a:p>
            <a:pPr marL="234950" indent="-23495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60000"/>
              <a:buBlip>
                <a:blip r:embed="rId3"/>
              </a:buBlip>
            </a:pPr>
            <a:r>
              <a:rPr lang="en-US" sz="1200" dirty="0" smtClean="0">
                <a:latin typeface="Calibri" pitchFamily="34" charset="0"/>
              </a:rPr>
              <a:t>Preventive 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During maintenance, understanding </a:t>
            </a:r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change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 and the </a:t>
            </a:r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impact of a change 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is important, required, and desired by the customers.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31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78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22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were fortunate to work with development center where more than 3000 developers are working.</a:t>
            </a:r>
          </a:p>
          <a:p>
            <a:r>
              <a:rPr lang="en-US" dirty="0" smtClean="0"/>
              <a:t>I </a:t>
            </a:r>
            <a:r>
              <a:rPr lang="en-US" dirty="0" smtClean="0"/>
              <a:t>observed programmers struggling with impact analysis.</a:t>
            </a:r>
            <a:r>
              <a:rPr lang="en-US" baseline="0" dirty="0" smtClean="0"/>
              <a:t> We conducted a survey also on refactoring, and developers said the lack of appropriate tooling for impact analysis is the biggest technical deterrent for refactoring.</a:t>
            </a:r>
          </a:p>
          <a:p>
            <a:r>
              <a:rPr lang="en-US" baseline="0" dirty="0" smtClean="0"/>
              <a:t>I proposed a new research program but many questioned – “why change impact analysis”. The problem has been in active research since 3 decades.</a:t>
            </a:r>
          </a:p>
          <a:p>
            <a:r>
              <a:rPr lang="en-US" baseline="0" dirty="0" smtClean="0"/>
              <a:t>The answer is that there is not even a single software(either academic or commercial) to support the kind of impact analysis we wanted or even near that. All the research prototypes are either not available or work in a very specific way.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appropriate</a:t>
            </a:r>
            <a:r>
              <a:rPr lang="en-US" baseline="0" dirty="0" smtClean="0"/>
              <a:t> documentation so that others can benefited from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66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99386-3CED-DE4A-B29D-83E9AC274C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87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7/17/16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323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7/17/16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39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7/17/16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99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7/17/16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0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7/17/16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57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7/17/16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31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7/17/16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36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7/17/16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80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7/17/16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41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7/17/16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8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7/17/16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7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7/17/16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5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21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3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x.doi.org/10.1145/2896935.289693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39109"/>
            <a:ext cx="9144000" cy="17907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alibri" charset="0"/>
                <a:ea typeface="Calibri" charset="0"/>
                <a:cs typeface="Calibri" charset="0"/>
              </a:rPr>
              <a:t>The Tale of Two Source-code Analysis Tools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129809"/>
            <a:ext cx="6858000" cy="545306"/>
          </a:xfrm>
        </p:spPr>
        <p:txBody>
          <a:bodyPr>
            <a:normAutofit/>
          </a:bodyPr>
          <a:lstStyle/>
          <a:p>
            <a:r>
              <a:rPr lang="en-US" sz="2800" dirty="0"/>
              <a:t>Learning and experiences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" y="5173743"/>
            <a:ext cx="9011841" cy="148613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b="1" cap="none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Tushar Sharma</a:t>
            </a:r>
          </a:p>
          <a:p>
            <a:pPr algn="r"/>
            <a:r>
              <a:rPr lang="en-US" sz="2400" cap="none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Athens University of Economics and </a:t>
            </a:r>
            <a:r>
              <a:rPr lang="en-US" sz="2400" cap="none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Business </a:t>
            </a:r>
          </a:p>
          <a:p>
            <a:pPr algn="r"/>
            <a:r>
              <a:rPr lang="en-US" sz="2400" cap="none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Funded by SENECA project </a:t>
            </a:r>
            <a:r>
              <a:rPr lang="en-US" sz="2500" cap="none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under Marie-</a:t>
            </a:r>
            <a:r>
              <a:rPr lang="en-US" sz="2500" cap="none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Skłodowska</a:t>
            </a:r>
            <a:r>
              <a:rPr lang="en-US" sz="2500" cap="none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Curie </a:t>
            </a:r>
            <a:r>
              <a:rPr lang="en-US" sz="2500" cap="none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Actions</a:t>
            </a:r>
            <a:endParaRPr lang="en-US" sz="2500" cap="none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3" t="18776" r="29592" b="12925"/>
          <a:stretch/>
        </p:blipFill>
        <p:spPr>
          <a:xfrm>
            <a:off x="522514" y="2893692"/>
            <a:ext cx="2493170" cy="30231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19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Tools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" y="2534841"/>
            <a:ext cx="4307681" cy="2370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665" y="2534840"/>
            <a:ext cx="4338830" cy="23706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4239" y="4905512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Augur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6793" y="4905511"/>
            <a:ext cx="1540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Designite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85848" y="5430236"/>
            <a:ext cx="3258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change impact analysis tool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10355" y="5428731"/>
            <a:ext cx="4553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 software design quality assessment tool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4480247" y="2194560"/>
            <a:ext cx="4621665" cy="3840480"/>
          </a:xfrm>
          <a:prstGeom prst="rect">
            <a:avLst/>
          </a:prstGeom>
          <a:solidFill>
            <a:schemeClr val="accent4">
              <a:lumMod val="20000"/>
              <a:lumOff val="80000"/>
              <a:alpha val="12000"/>
            </a:scheme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2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870" y="258366"/>
            <a:ext cx="6812280" cy="994172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3" name="Picture 2" descr="http://aduanaenmexico.files.wordpress.com/2011/09/icon_-_product_features_-_box_multiple_arrow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30" y="258366"/>
            <a:ext cx="1028700" cy="10287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021080" y="1515666"/>
            <a:ext cx="7418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Supports detection of 19 design smells and 11 implementation smells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68" y="2575263"/>
            <a:ext cx="7524094" cy="41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2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870" y="258366"/>
            <a:ext cx="6812280" cy="994172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3" name="Picture 2" descr="http://aduanaenmexico.files.wordpress.com/2011/09/icon_-_product_features_-_box_multiple_arrow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30" y="258366"/>
            <a:ext cx="1028700" cy="10287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021080" y="1515666"/>
            <a:ext cx="7418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Supports computation of various metrics with custom thresholds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" y="2346663"/>
            <a:ext cx="7338060" cy="44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3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870" y="258366"/>
            <a:ext cx="6812280" cy="994172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3" name="Picture 2" descr="http://aduanaenmexico.files.wordpress.com/2011/09/icon_-_product_features_-_box_multiple_arrow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30" y="258366"/>
            <a:ext cx="1028700" cy="10287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021080" y="1515666"/>
            <a:ext cx="74180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Provides Dependency 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tructure Matrix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1" y="2609791"/>
            <a:ext cx="7481439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870" y="258366"/>
            <a:ext cx="6812280" cy="994172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3" name="Picture 2" descr="http://aduanaenmexico.files.wordpress.com/2011/09/icon_-_product_features_-_box_multiple_arrow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30" y="258366"/>
            <a:ext cx="1028700" cy="10287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021080" y="1515666"/>
            <a:ext cx="74180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Performs Trend Analysis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9" y="2205931"/>
            <a:ext cx="8317051" cy="458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1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8184"/>
            <a:ext cx="9144000" cy="994172"/>
          </a:xfrm>
        </p:spPr>
        <p:txBody>
          <a:bodyPr/>
          <a:lstStyle/>
          <a:p>
            <a:pPr algn="ctr"/>
            <a:r>
              <a:rPr lang="en-US" dirty="0" smtClean="0"/>
              <a:t>Learning and experiences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493" y="342908"/>
            <a:ext cx="4366187" cy="39297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251469"/>
            <a:ext cx="867156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Big </a:t>
            </a:r>
            <a:r>
              <a:rPr lang="en-US" dirty="0"/>
              <a:t>G</a:t>
            </a:r>
            <a:r>
              <a:rPr lang="en-US" dirty="0" smtClean="0"/>
              <a:t>ap </a:t>
            </a:r>
            <a:br>
              <a:rPr lang="en-US" dirty="0" smtClean="0"/>
            </a:br>
            <a:r>
              <a:rPr lang="en-US" sz="3100" dirty="0" smtClean="0"/>
              <a:t>between Academics and Industry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2440" y="1729089"/>
            <a:ext cx="7818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Proposing a new research program in a corporate research organization is not easy!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6" t="31905" r="9333" b="11191"/>
          <a:stretch/>
        </p:blipFill>
        <p:spPr>
          <a:xfrm>
            <a:off x="1373233" y="2819403"/>
            <a:ext cx="6869974" cy="390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8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251469"/>
            <a:ext cx="867156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Big </a:t>
            </a:r>
            <a:r>
              <a:rPr lang="en-US" dirty="0"/>
              <a:t>G</a:t>
            </a:r>
            <a:r>
              <a:rPr lang="en-US" dirty="0" smtClean="0"/>
              <a:t>ap </a:t>
            </a:r>
            <a:br>
              <a:rPr lang="en-US" dirty="0" smtClean="0"/>
            </a:br>
            <a:r>
              <a:rPr lang="en-US" sz="3100" dirty="0" smtClean="0"/>
              <a:t>between Academics and Industry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5" t="20000" r="9821" b="9762"/>
          <a:stretch/>
        </p:blipFill>
        <p:spPr>
          <a:xfrm>
            <a:off x="-130629" y="2041071"/>
            <a:ext cx="6596743" cy="48169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07634" y="1579655"/>
            <a:ext cx="363636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Learning (as a researcher)</a:t>
            </a:r>
          </a:p>
          <a:p>
            <a:r>
              <a:rPr lang="en-US" sz="2000" dirty="0" smtClean="0"/>
              <a:t>- Make sure the availability of artifacts and their broader applicability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83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520" y="251469"/>
            <a:ext cx="7650480" cy="994172"/>
          </a:xfrm>
        </p:spPr>
        <p:txBody>
          <a:bodyPr/>
          <a:lstStyle/>
          <a:p>
            <a:r>
              <a:rPr lang="en-US" dirty="0" smtClean="0"/>
              <a:t>Parsing mechanism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3" y="251469"/>
            <a:ext cx="1013387" cy="91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472440" y="1729089"/>
            <a:ext cx="78181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Various options for collecting source code information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String manipulation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Reflection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AST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Byte code analysis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1" t="12144" r="1607" b="3333"/>
          <a:stretch/>
        </p:blipFill>
        <p:spPr>
          <a:xfrm>
            <a:off x="4020653" y="2288181"/>
            <a:ext cx="5123347" cy="4569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106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95600" y="1806937"/>
            <a:ext cx="342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Which AST library?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3944620" y="3545389"/>
            <a:ext cx="342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/>
              <a:t>CSParser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5471160" y="3983598"/>
            <a:ext cx="342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/>
              <a:t>Metaspec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4610100" y="4718524"/>
            <a:ext cx="342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#Recognize!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4206240" y="5241744"/>
            <a:ext cx="342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/>
              <a:t>NRefactory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3489960" y="4252768"/>
            <a:ext cx="342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MS Roslyn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8980" r="35306" b="11020"/>
          <a:stretch/>
        </p:blipFill>
        <p:spPr>
          <a:xfrm>
            <a:off x="383961" y="893326"/>
            <a:ext cx="2249598" cy="408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0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" y="2534841"/>
            <a:ext cx="4307681" cy="2370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665" y="2534840"/>
            <a:ext cx="4338830" cy="23706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4239" y="4905512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Augur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6793" y="4905511"/>
            <a:ext cx="1540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Designite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85848" y="5430236"/>
            <a:ext cx="3258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change impact analysis tool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10355" y="5428731"/>
            <a:ext cx="45532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software design quality assessment </a:t>
            </a:r>
            <a:r>
              <a:rPr lang="en-US" sz="2000" dirty="0" smtClean="0"/>
              <a:t>tool</a:t>
            </a:r>
          </a:p>
          <a:p>
            <a:endParaRPr lang="en-US" sz="2000" dirty="0"/>
          </a:p>
          <a:p>
            <a:r>
              <a:rPr lang="en-US" sz="2000" dirty="0" smtClean="0"/>
              <a:t>(http://</a:t>
            </a:r>
            <a:r>
              <a:rPr lang="en-US" sz="2000" dirty="0" err="1" smtClean="0"/>
              <a:t>www.designite-tools.com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458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81100" y="2518372"/>
            <a:ext cx="45034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License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Features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Cost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Community support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Future proof-ness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493520" y="251469"/>
            <a:ext cx="7650480" cy="994172"/>
          </a:xfrm>
        </p:spPr>
        <p:txBody>
          <a:bodyPr/>
          <a:lstStyle/>
          <a:p>
            <a:r>
              <a:rPr lang="en-US" dirty="0" smtClean="0"/>
              <a:t>Parsing mechanism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3" y="251469"/>
            <a:ext cx="1013387" cy="91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Rectangle 15"/>
          <p:cNvSpPr/>
          <p:nvPr/>
        </p:nvSpPr>
        <p:spPr>
          <a:xfrm>
            <a:off x="819186" y="1872042"/>
            <a:ext cx="55816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Selection criteria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514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493520" y="251469"/>
            <a:ext cx="7650480" cy="994172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3" y="251469"/>
            <a:ext cx="1013387" cy="91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4480560" y="3228402"/>
            <a:ext cx="44043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Plug-in </a:t>
            </a:r>
          </a:p>
          <a:p>
            <a:r>
              <a:rPr lang="en-US" sz="3200" dirty="0" smtClean="0"/>
              <a:t>or </a:t>
            </a:r>
          </a:p>
          <a:p>
            <a:r>
              <a:rPr lang="en-US" sz="3200" dirty="0"/>
              <a:t>I</a:t>
            </a:r>
            <a:r>
              <a:rPr lang="en-US" sz="3200" dirty="0" smtClean="0"/>
              <a:t>ndependent application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7" t="12620" r="34643" b="21666"/>
          <a:stretch/>
        </p:blipFill>
        <p:spPr>
          <a:xfrm>
            <a:off x="297253" y="1759888"/>
            <a:ext cx="4000501" cy="45066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493520" y="251469"/>
            <a:ext cx="7650480" cy="994172"/>
          </a:xfrm>
        </p:spPr>
        <p:txBody>
          <a:bodyPr/>
          <a:lstStyle/>
          <a:p>
            <a:r>
              <a:rPr lang="en-US" dirty="0" smtClean="0"/>
              <a:t>Console application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3" y="251469"/>
            <a:ext cx="1013387" cy="91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502920" y="2070162"/>
            <a:ext cx="533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Options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Use conditional compilation (using </a:t>
            </a:r>
            <a:r>
              <a:rPr lang="en-US" sz="2800" dirty="0" err="1" smtClean="0"/>
              <a:t>ConditionalAttribute</a:t>
            </a:r>
            <a:r>
              <a:rPr lang="en-US" sz="2800" dirty="0" smtClean="0"/>
              <a:t>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Duplicate the code-base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Perform architecture refactoring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9" t="24762" r="38214" b="36155"/>
          <a:stretch/>
        </p:blipFill>
        <p:spPr>
          <a:xfrm>
            <a:off x="5836920" y="2152251"/>
            <a:ext cx="2775858" cy="26803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97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493520" y="251469"/>
            <a:ext cx="7650480" cy="994172"/>
          </a:xfrm>
        </p:spPr>
        <p:txBody>
          <a:bodyPr/>
          <a:lstStyle/>
          <a:p>
            <a:r>
              <a:rPr lang="en-US" dirty="0" smtClean="0"/>
              <a:t>Console application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3" y="251469"/>
            <a:ext cx="1013387" cy="91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/>
          <p:cNvSpPr/>
          <p:nvPr/>
        </p:nvSpPr>
        <p:spPr>
          <a:xfrm>
            <a:off x="295837" y="3241184"/>
            <a:ext cx="847344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Experience: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Architecture refactoring is expensive but effective!</a:t>
            </a:r>
          </a:p>
          <a:p>
            <a:pPr marL="342900" indent="-342900">
              <a:buFontTx/>
              <a:buChar char="-"/>
            </a:pPr>
            <a:r>
              <a:rPr lang="en-US" sz="2800" dirty="0" smtClean="0"/>
              <a:t>Support for architecture refactoring within IDEs is not sufficient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9" t="24762" r="38214" b="36155"/>
          <a:stretch/>
        </p:blipFill>
        <p:spPr>
          <a:xfrm>
            <a:off x="6084859" y="1041908"/>
            <a:ext cx="2775858" cy="26803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400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493520" y="251469"/>
            <a:ext cx="7650480" cy="994172"/>
          </a:xfrm>
        </p:spPr>
        <p:txBody>
          <a:bodyPr/>
          <a:lstStyle/>
          <a:p>
            <a:r>
              <a:rPr lang="en-US" dirty="0" smtClean="0"/>
              <a:t>Extensibility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3" y="251469"/>
            <a:ext cx="1013387" cy="91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502920" y="2070162"/>
            <a:ext cx="80162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Smell detection logic must be extensible</a:t>
            </a:r>
          </a:p>
          <a:p>
            <a:pPr lvl="1"/>
            <a:r>
              <a:rPr lang="en-US" sz="2800" dirty="0" smtClean="0"/>
              <a:t>i.e. new rules can be added without any change in source code analysis logic and user interface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03950" y="5058229"/>
            <a:ext cx="80162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Learning:</a:t>
            </a:r>
          </a:p>
          <a:p>
            <a:pPr lvl="1"/>
            <a:r>
              <a:rPr lang="en-US" sz="2800" dirty="0" smtClean="0"/>
              <a:t>- The role of appropriate design is important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175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493520" y="251469"/>
            <a:ext cx="7650480" cy="994172"/>
          </a:xfrm>
        </p:spPr>
        <p:txBody>
          <a:bodyPr/>
          <a:lstStyle/>
          <a:p>
            <a:r>
              <a:rPr lang="en-US" dirty="0" smtClean="0"/>
              <a:t>Information dissemination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3" y="251469"/>
            <a:ext cx="1013387" cy="91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502920" y="2070162"/>
            <a:ext cx="80162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Producing useful information is desirable; presenting it well to the user is the extra mile.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9960"/>
            <a:ext cx="5938142" cy="3368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83" y="3489961"/>
            <a:ext cx="6035117" cy="32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9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493520" y="251469"/>
            <a:ext cx="7650480" cy="994172"/>
          </a:xfrm>
        </p:spPr>
        <p:txBody>
          <a:bodyPr/>
          <a:lstStyle/>
          <a:p>
            <a:r>
              <a:rPr lang="en-US" dirty="0" smtClean="0"/>
              <a:t>Information dissemination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3" y="251469"/>
            <a:ext cx="1013387" cy="91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297253" y="2070162"/>
            <a:ext cx="82219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Different types of users, </a:t>
            </a:r>
            <a:r>
              <a:rPr lang="en-US" sz="3200" smtClean="0"/>
              <a:t>different requirements.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148" y="4160519"/>
            <a:ext cx="4807852" cy="26269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" y="2956560"/>
            <a:ext cx="4277360" cy="202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493520" y="251469"/>
            <a:ext cx="7650480" cy="99417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Paying attention to user requirements</a:t>
            </a:r>
            <a:endParaRPr lang="en-US" sz="3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3" y="251469"/>
            <a:ext cx="1013387" cy="91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6" y="1982470"/>
            <a:ext cx="7664450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493520" y="251469"/>
            <a:ext cx="7650480" cy="99417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Paying attention to user requirements</a:t>
            </a:r>
            <a:endParaRPr lang="en-US" sz="3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3" y="251469"/>
            <a:ext cx="1013387" cy="91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11" y="2161540"/>
            <a:ext cx="7902809" cy="436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6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11480" y="251469"/>
            <a:ext cx="8732520" cy="994172"/>
          </a:xfrm>
        </p:spPr>
        <p:txBody>
          <a:bodyPr>
            <a:normAutofit/>
          </a:bodyPr>
          <a:lstStyle/>
          <a:p>
            <a:r>
              <a:rPr lang="en-US" sz="3600" smtClean="0"/>
              <a:t>References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411480" y="1720840"/>
            <a:ext cx="77266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[1] </a:t>
            </a:r>
            <a:r>
              <a:rPr lang="en-US" sz="2400" dirty="0" smtClean="0"/>
              <a:t>Tushar </a:t>
            </a:r>
            <a:r>
              <a:rPr lang="en-US" sz="2400" dirty="0"/>
              <a:t>Sharma, </a:t>
            </a:r>
            <a:r>
              <a:rPr lang="en-US" sz="2400" dirty="0" err="1"/>
              <a:t>Pratibha</a:t>
            </a:r>
            <a:r>
              <a:rPr lang="en-US" sz="2400" dirty="0"/>
              <a:t> Mishra, and </a:t>
            </a:r>
            <a:r>
              <a:rPr lang="en-US" sz="2400" dirty="0" err="1"/>
              <a:t>Rohit</a:t>
            </a:r>
            <a:r>
              <a:rPr lang="en-US" sz="2400" dirty="0"/>
              <a:t> Tiwari. 2016. </a:t>
            </a:r>
            <a:r>
              <a:rPr lang="en-US" sz="2400" dirty="0" err="1"/>
              <a:t>Designite</a:t>
            </a:r>
            <a:r>
              <a:rPr lang="en-US" sz="2400" dirty="0"/>
              <a:t>: a software design quality assessment tool. In </a:t>
            </a:r>
            <a:r>
              <a:rPr lang="en-US" sz="2400" i="1" dirty="0"/>
              <a:t>Proceedings of the 1st International Workshop on Bringing Architectural Design Thinking into Developers' Daily Activities</a:t>
            </a:r>
            <a:r>
              <a:rPr lang="en-US" sz="2400" dirty="0"/>
              <a:t> (BRIDGE '16). ACM, New York, NY, USA, 1-4. DOI: </a:t>
            </a:r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dx.doi.org/10.1145/2896935.2896938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2</a:t>
            </a:r>
            <a:r>
              <a:rPr lang="en-US" sz="2400" dirty="0"/>
              <a:t>] Tushar Sharma, Girish </a:t>
            </a:r>
            <a:r>
              <a:rPr lang="en-US" sz="2400" dirty="0" err="1"/>
              <a:t>Suryanarayana</a:t>
            </a:r>
            <a:r>
              <a:rPr lang="en-US" sz="2400" dirty="0"/>
              <a:t>. Augur: Incorporating Hidden Dependencies and Variable Granularity in Change Impact Analysis. Submitted at </a:t>
            </a:r>
            <a:r>
              <a:rPr lang="en-US" sz="2400" dirty="0" smtClean="0"/>
              <a:t>SCAM 2016</a:t>
            </a:r>
            <a:r>
              <a:rPr lang="en-US" sz="2400" dirty="0"/>
              <a:t>, waiting for the decision.</a:t>
            </a:r>
          </a:p>
        </p:txBody>
      </p:sp>
    </p:spTree>
    <p:extLst>
      <p:ext uri="{BB962C8B-B14F-4D97-AF65-F5344CB8AC3E}">
        <p14:creationId xmlns:p14="http://schemas.microsoft.com/office/powerpoint/2010/main" val="51209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Tools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" y="2534841"/>
            <a:ext cx="4307681" cy="2370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665" y="2534840"/>
            <a:ext cx="4338830" cy="23706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4239" y="4905512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Augur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6793" y="4905511"/>
            <a:ext cx="1540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Designite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5848" y="5430236"/>
            <a:ext cx="3258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change impact analysis tool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10355" y="5428731"/>
            <a:ext cx="4553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software design quality assessment tool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763" y="2316067"/>
            <a:ext cx="4621665" cy="3840480"/>
          </a:xfrm>
          <a:prstGeom prst="rect">
            <a:avLst/>
          </a:prstGeom>
          <a:solidFill>
            <a:schemeClr val="accent4">
              <a:lumMod val="20000"/>
              <a:lumOff val="80000"/>
              <a:alpha val="12000"/>
            </a:scheme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1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46"/>
          <p:cNvSpPr/>
          <p:nvPr/>
        </p:nvSpPr>
        <p:spPr>
          <a:xfrm>
            <a:off x="2640" y="1063069"/>
            <a:ext cx="914136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708421">
              <a:defRPr sz="3000" b="1">
                <a:solidFill>
                  <a:srgbClr val="EDAC0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>
                <a:solidFill>
                  <a:schemeClr val="tx1"/>
                </a:solidFill>
              </a:rPr>
              <a:t>Thank you!!</a:t>
            </a:r>
          </a:p>
        </p:txBody>
      </p:sp>
      <p:pic>
        <p:nvPicPr>
          <p:cNvPr id="3" name="image4.png" descr="442-chan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293" y="1759525"/>
            <a:ext cx="4042054" cy="326223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648"/>
          <p:cNvSpPr/>
          <p:nvPr/>
        </p:nvSpPr>
        <p:spPr>
          <a:xfrm>
            <a:off x="5072125" y="5090250"/>
            <a:ext cx="1522222" cy="225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406" tIns="35406" rIns="35406" bIns="35406">
            <a:spAutoFit/>
          </a:bodyPr>
          <a:lstStyle>
            <a:lvl1pPr algn="ctr" defTabSz="708421">
              <a:spcBef>
                <a:spcPts val="600"/>
              </a:spcBef>
              <a:defRPr sz="1000">
                <a:solidFill>
                  <a:srgbClr val="96C9F4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r>
              <a:rPr>
                <a:solidFill>
                  <a:schemeClr val="tx1"/>
                </a:solidFill>
              </a:rPr>
              <a:t>Courtesy: spikedmath.com</a:t>
            </a:r>
          </a:p>
        </p:txBody>
      </p:sp>
      <p:sp>
        <p:nvSpPr>
          <p:cNvPr id="5" name="Shape 649"/>
          <p:cNvSpPr/>
          <p:nvPr/>
        </p:nvSpPr>
        <p:spPr>
          <a:xfrm>
            <a:off x="2640" y="5448208"/>
            <a:ext cx="9141360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708421">
              <a:defRPr sz="3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Tushar Sharma</a:t>
            </a:r>
          </a:p>
          <a:p>
            <a:pPr algn="ctr" defTabSz="708421"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tusharsharma@ieee.org</a:t>
            </a:r>
          </a:p>
          <a:p>
            <a:pPr algn="ctr" defTabSz="708421"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@Sharma__Tushar</a:t>
            </a:r>
          </a:p>
        </p:txBody>
      </p:sp>
    </p:spTree>
    <p:extLst>
      <p:ext uri="{BB962C8B-B14F-4D97-AF65-F5344CB8AC3E}">
        <p14:creationId xmlns:p14="http://schemas.microsoft.com/office/powerpoint/2010/main" val="67418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need Augur?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63098" y="2101405"/>
            <a:ext cx="4617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Change is 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inevitable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continual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!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443" y="2820062"/>
            <a:ext cx="4153115" cy="2767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53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need Augur?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916946" y="1690689"/>
            <a:ext cx="1315577" cy="1691752"/>
            <a:chOff x="3898776" y="3962400"/>
            <a:chExt cx="1296144" cy="1602760"/>
          </a:xfrm>
        </p:grpSpPr>
        <p:sp>
          <p:nvSpPr>
            <p:cNvPr id="5" name="TextBox 4"/>
            <p:cNvSpPr txBox="1"/>
            <p:nvPr/>
          </p:nvSpPr>
          <p:spPr>
            <a:xfrm>
              <a:off x="3898776" y="4826496"/>
              <a:ext cx="1296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Calibri" pitchFamily="34" charset="0"/>
                </a:rPr>
                <a:t>Software System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114800" y="3962400"/>
              <a:ext cx="648072" cy="72008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1050" b="1">
                <a:latin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267200" y="4114800"/>
              <a:ext cx="648072" cy="72008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 b="1" dirty="0">
                  <a:latin typeface="Arial" charset="0"/>
                </a:rPr>
                <a:t>-------</a:t>
              </a:r>
            </a:p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 b="1" dirty="0"/>
                <a:t>----</a:t>
              </a:r>
            </a:p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 b="1" dirty="0">
                  <a:latin typeface="Arial" charset="0"/>
                </a:rPr>
                <a:t>-----</a:t>
              </a:r>
            </a:p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 b="1" dirty="0"/>
                <a:t>-------</a:t>
              </a:r>
              <a:endParaRPr lang="en-US" sz="750" b="1" dirty="0">
                <a:latin typeface="Arial" charset="0"/>
              </a:endParaRPr>
            </a:p>
          </p:txBody>
        </p:sp>
      </p:grpSp>
      <p:pic>
        <p:nvPicPr>
          <p:cNvPr id="11" name="Picture 10" descr="software developer 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2261" y="3299308"/>
            <a:ext cx="1546849" cy="1616662"/>
          </a:xfrm>
          <a:prstGeom prst="rect">
            <a:avLst/>
          </a:prstGeom>
        </p:spPr>
      </p:pic>
      <p:sp>
        <p:nvSpPr>
          <p:cNvPr id="12" name="Curved Up Arrow 11"/>
          <p:cNvSpPr/>
          <p:nvPr/>
        </p:nvSpPr>
        <p:spPr bwMode="auto">
          <a:xfrm rot="5400000" flipH="1">
            <a:off x="1587554" y="2893192"/>
            <a:ext cx="1808016" cy="850767"/>
          </a:xfrm>
          <a:prstGeom prst="curvedUpArrow">
            <a:avLst/>
          </a:prstGeom>
          <a:ln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108014" tIns="54007" rIns="54007" bIns="54007" rtlCol="0" anchor="ctr">
            <a:noAutofit/>
          </a:bodyPr>
          <a:lstStyle/>
          <a:p>
            <a:pPr marL="128588" indent="-128588">
              <a:buClr>
                <a:srgbClr val="879BAA"/>
              </a:buClr>
              <a:buFont typeface="Arial" pitchFamily="34" charset="0"/>
              <a:buChar char="•"/>
            </a:pPr>
            <a:endParaRPr lang="en-US" sz="1050" dirty="0" err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3431" y="2992602"/>
            <a:ext cx="1341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Calibri" pitchFamily="34" charset="0"/>
              </a:rPr>
              <a:t>Maintain</a:t>
            </a: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4732020" y="1458074"/>
            <a:ext cx="3649980" cy="973836"/>
          </a:xfrm>
          <a:prstGeom prst="wedgeRoundRectCallout">
            <a:avLst>
              <a:gd name="adj1" fmla="val -59996"/>
              <a:gd name="adj2" fmla="val 22778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How can I perform maintenance activities effectively in the presence of </a:t>
            </a:r>
            <a:r>
              <a:rPr lang="en-US" sz="2000" b="1" dirty="0">
                <a:solidFill>
                  <a:schemeClr val="tx1"/>
                </a:solidFill>
                <a:latin typeface="Calibri" pitchFamily="34" charset="0"/>
              </a:rPr>
              <a:t>ripple effect?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5928360" y="3382441"/>
            <a:ext cx="2895600" cy="973836"/>
          </a:xfrm>
          <a:prstGeom prst="wedgeRoundRectCallout">
            <a:avLst>
              <a:gd name="adj1" fmla="val -110933"/>
              <a:gd name="adj2" fmla="val 6207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What if I make a change here and code in some other place </a:t>
            </a:r>
            <a:r>
              <a:rPr lang="en-US" sz="2000" b="1" dirty="0">
                <a:solidFill>
                  <a:schemeClr val="tx1"/>
                </a:solidFill>
                <a:latin typeface="Calibri" pitchFamily="34" charset="0"/>
              </a:rPr>
              <a:t>break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?</a:t>
            </a: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4868034" y="5459683"/>
            <a:ext cx="3773046" cy="973836"/>
          </a:xfrm>
          <a:prstGeom prst="wedgeRoundRectCallout">
            <a:avLst>
              <a:gd name="adj1" fmla="val -77010"/>
              <a:gd name="adj2" fmla="val -12750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How can I </a:t>
            </a:r>
            <a:r>
              <a:rPr lang="en-US" sz="2000" b="1" dirty="0">
                <a:solidFill>
                  <a:schemeClr val="tx1"/>
                </a:solidFill>
                <a:latin typeface="Calibri" pitchFamily="34" charset="0"/>
              </a:rPr>
              <a:t>understand the impact 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of a proposed change on various abstraction levels?</a:t>
            </a:r>
          </a:p>
        </p:txBody>
      </p:sp>
    </p:spTree>
    <p:extLst>
      <p:ext uri="{BB962C8B-B14F-4D97-AF65-F5344CB8AC3E}">
        <p14:creationId xmlns:p14="http://schemas.microsoft.com/office/powerpoint/2010/main" val="420024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870" y="258366"/>
            <a:ext cx="6812280" cy="994172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3" name="Picture 2" descr="http://aduanaenmexico.files.wordpress.com/2011/09/icon_-_product_features_-_box_multiple_arrow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30" y="258366"/>
            <a:ext cx="1028700" cy="10287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4398941" y="1896666"/>
            <a:ext cx="45072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Change impact analysis with multiple 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granularity support</a:t>
            </a:r>
          </a:p>
          <a:p>
            <a:pPr marL="688975" lvl="1" indent="-231775">
              <a:buSzPct val="75000"/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Cutting across projects, namespaces, classes, methods, fields, and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statements</a:t>
            </a:r>
          </a:p>
          <a:p>
            <a:pPr marL="688975" lvl="1" indent="-231775">
              <a:buSzPct val="75000"/>
              <a:buFont typeface="Courier New" pitchFamily="49" charset="0"/>
              <a:buChar char="o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231775" indent="-231775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Intra-granular queries</a:t>
            </a:r>
          </a:p>
          <a:p>
            <a:pPr marL="452438" lvl="1" indent="-231775">
              <a:buSzPct val="75000"/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Supporting a query where a change and the associated impact could be on different granularities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2076778"/>
            <a:ext cx="4265591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4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870" y="258366"/>
            <a:ext cx="6812280" cy="994172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3" name="Picture 2" descr="http://aduanaenmexico.files.wordpress.com/2011/09/icon_-_product_features_-_box_multiple_arrow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30" y="258366"/>
            <a:ext cx="1028700" cy="10287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021080" y="1789986"/>
            <a:ext cx="74180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Change Impact Query Language (CIQL)</a:t>
            </a:r>
          </a:p>
          <a:p>
            <a:pPr marL="688975" lvl="1" indent="-231775">
              <a:buSzPct val="75000"/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For large scale batch querying – opening a new set of applications of CIA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8730" y="3493235"/>
            <a:ext cx="45262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CIQL</a:t>
            </a:r>
            <a:r>
              <a:rPr lang="en-US" sz="2400" i="1" dirty="0"/>
              <a:t>::</a:t>
            </a:r>
            <a:r>
              <a:rPr lang="en-US" sz="2400" i="1" dirty="0" smtClean="0"/>
              <a:t>get </a:t>
            </a:r>
            <a:r>
              <a:rPr lang="en-US" sz="2400" i="1" dirty="0"/>
              <a:t>“</a:t>
            </a:r>
            <a:r>
              <a:rPr lang="en-US" sz="2400" dirty="0"/>
              <a:t>&lt;</a:t>
            </a:r>
            <a:r>
              <a:rPr lang="en-US" sz="2400" i="1" dirty="0"/>
              <a:t>Granularity (Impact)</a:t>
            </a:r>
            <a:r>
              <a:rPr lang="en-US" sz="2400" dirty="0"/>
              <a:t>&gt;</a:t>
            </a:r>
            <a:r>
              <a:rPr lang="en-US" sz="2400" i="1" dirty="0"/>
              <a:t>” </a:t>
            </a:r>
            <a:r>
              <a:rPr lang="en-US" sz="2400" dirty="0" smtClean="0"/>
              <a:t>[within</a:t>
            </a:r>
            <a:r>
              <a:rPr lang="en-US" sz="2400" i="1" dirty="0" smtClean="0"/>
              <a:t> “</a:t>
            </a:r>
            <a:r>
              <a:rPr lang="en-US" sz="2400" dirty="0" smtClean="0"/>
              <a:t>&lt;</a:t>
            </a:r>
            <a:r>
              <a:rPr lang="en-US" sz="2400" i="1" dirty="0"/>
              <a:t>Scope</a:t>
            </a:r>
            <a:r>
              <a:rPr lang="en-US" sz="2400" dirty="0"/>
              <a:t>&gt;</a:t>
            </a:r>
            <a:r>
              <a:rPr lang="en-US" sz="2400" i="1" dirty="0"/>
              <a:t>”] </a:t>
            </a:r>
            <a:endParaRPr lang="en-US" sz="2400" i="1" dirty="0" smtClean="0"/>
          </a:p>
          <a:p>
            <a:r>
              <a:rPr lang="en-US" sz="2400" i="1" dirty="0" smtClean="0"/>
              <a:t>[</a:t>
            </a:r>
            <a:r>
              <a:rPr lang="en-US" sz="2400" i="1" dirty="0"/>
              <a:t>with “</a:t>
            </a:r>
            <a:r>
              <a:rPr lang="en-US" sz="2400" dirty="0"/>
              <a:t>&lt;</a:t>
            </a:r>
            <a:r>
              <a:rPr lang="en-US" sz="2400" i="1" dirty="0"/>
              <a:t>Depth</a:t>
            </a:r>
            <a:r>
              <a:rPr lang="en-US" sz="2400" dirty="0"/>
              <a:t>&gt;</a:t>
            </a:r>
            <a:r>
              <a:rPr lang="en-US" sz="2400" i="1" dirty="0"/>
              <a:t>”] where </a:t>
            </a:r>
            <a:endParaRPr lang="en-US" sz="2400" i="1" dirty="0" smtClean="0"/>
          </a:p>
          <a:p>
            <a:r>
              <a:rPr lang="en-US" sz="2400" i="1" dirty="0" smtClean="0"/>
              <a:t>“</a:t>
            </a:r>
            <a:r>
              <a:rPr lang="en-US" sz="2400" dirty="0" smtClean="0"/>
              <a:t>&lt;</a:t>
            </a:r>
            <a:r>
              <a:rPr lang="en-US" sz="2400" i="1" dirty="0"/>
              <a:t>Entity</a:t>
            </a:r>
            <a:r>
              <a:rPr lang="en-US" sz="2400" dirty="0"/>
              <a:t>&gt;</a:t>
            </a:r>
            <a:r>
              <a:rPr lang="en-US" sz="2400" i="1" dirty="0"/>
              <a:t>” is </a:t>
            </a:r>
            <a:endParaRPr lang="en-US" sz="2400" i="1" dirty="0" smtClean="0"/>
          </a:p>
          <a:p>
            <a:r>
              <a:rPr lang="en-US" sz="2400" i="1" dirty="0" smtClean="0"/>
              <a:t>“</a:t>
            </a:r>
            <a:r>
              <a:rPr lang="en-US" sz="2400" dirty="0" smtClean="0"/>
              <a:t>&lt;</a:t>
            </a:r>
            <a:r>
              <a:rPr lang="en-US" sz="2400" i="1" dirty="0"/>
              <a:t>Granularity</a:t>
            </a:r>
            <a:r>
              <a:rPr lang="en-US" sz="2400" dirty="0"/>
              <a:t>&gt;</a:t>
            </a:r>
            <a:r>
              <a:rPr lang="en-US" sz="2400" i="1" dirty="0"/>
              <a:t>”.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29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870" y="258366"/>
            <a:ext cx="6812280" cy="994172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3" name="Picture 2" descr="http://aduanaenmexico.files.wordpress.com/2011/09/icon_-_product_features_-_box_multiple_arrow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30" y="258366"/>
            <a:ext cx="1028700" cy="10287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021080" y="1789986"/>
            <a:ext cx="74180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Support for extended dependencies</a:t>
            </a:r>
          </a:p>
          <a:p>
            <a:pPr marL="688975" lvl="1" indent="-231775">
              <a:buSzPct val="75000"/>
              <a:buFont typeface="Courier New" pitchFamily="49" charset="0"/>
              <a:buChar char="o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Data</a:t>
            </a:r>
          </a:p>
          <a:p>
            <a:pPr marL="688975" lvl="1" indent="-231775">
              <a:buSzPct val="75000"/>
              <a:buFont typeface="Courier New" pitchFamily="49" charset="0"/>
              <a:buChar char="o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Control</a:t>
            </a:r>
          </a:p>
          <a:p>
            <a:pPr marL="688975" lvl="1" indent="-231775">
              <a:buSzPct val="75000"/>
              <a:buFont typeface="Courier New" pitchFamily="49" charset="0"/>
              <a:buChar char="o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Semantic</a:t>
            </a:r>
          </a:p>
          <a:p>
            <a:pPr marL="688975" lvl="1" indent="-231775">
              <a:buSzPct val="75000"/>
              <a:buFont typeface="Courier New" pitchFamily="49" charset="0"/>
              <a:buChar char="o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Environment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3" t="30952" r="7708" b="12858"/>
          <a:stretch/>
        </p:blipFill>
        <p:spPr>
          <a:xfrm>
            <a:off x="4114800" y="3239195"/>
            <a:ext cx="4669971" cy="30799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156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58366"/>
            <a:ext cx="7936230" cy="994172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70" y="1899920"/>
            <a:ext cx="59944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39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1648</TotalTime>
  <Words>1486</Words>
  <Application>Microsoft Macintosh PowerPoint</Application>
  <PresentationFormat>On-screen Show (4:3)</PresentationFormat>
  <Paragraphs>181</Paragraphs>
  <Slides>30</Slides>
  <Notes>20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Calibri Light</vt:lpstr>
      <vt:lpstr>Cambria</vt:lpstr>
      <vt:lpstr>Courier New</vt:lpstr>
      <vt:lpstr>Trebuchet MS</vt:lpstr>
      <vt:lpstr>Arial</vt:lpstr>
      <vt:lpstr>Office Theme</vt:lpstr>
      <vt:lpstr>The Tale of Two Source-code Analysis Tools</vt:lpstr>
      <vt:lpstr>Tools</vt:lpstr>
      <vt:lpstr>Tools</vt:lpstr>
      <vt:lpstr>Why we need Augur?</vt:lpstr>
      <vt:lpstr>Why we need Augur?</vt:lpstr>
      <vt:lpstr>Features</vt:lpstr>
      <vt:lpstr>Features</vt:lpstr>
      <vt:lpstr>Features</vt:lpstr>
      <vt:lpstr>Architecture</vt:lpstr>
      <vt:lpstr>Tools</vt:lpstr>
      <vt:lpstr>Features</vt:lpstr>
      <vt:lpstr>Features</vt:lpstr>
      <vt:lpstr>Features</vt:lpstr>
      <vt:lpstr>Features</vt:lpstr>
      <vt:lpstr>Learning and experiences</vt:lpstr>
      <vt:lpstr>The Big Gap  between Academics and Industry</vt:lpstr>
      <vt:lpstr>The Big Gap  between Academics and Industry</vt:lpstr>
      <vt:lpstr>Parsing mechanism</vt:lpstr>
      <vt:lpstr>PowerPoint Presentation</vt:lpstr>
      <vt:lpstr>Parsing mechanism</vt:lpstr>
      <vt:lpstr>Architecture</vt:lpstr>
      <vt:lpstr>Console application</vt:lpstr>
      <vt:lpstr>Console application</vt:lpstr>
      <vt:lpstr>Extensibility</vt:lpstr>
      <vt:lpstr>Information dissemination</vt:lpstr>
      <vt:lpstr>Information dissemination</vt:lpstr>
      <vt:lpstr>Paying attention to user requirements</vt:lpstr>
      <vt:lpstr>Paying attention to user requirements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tale of two source-code analysis tools</dc:title>
  <dc:creator>Microsoft Office User</dc:creator>
  <cp:lastModifiedBy>Microsoft Office User</cp:lastModifiedBy>
  <cp:revision>49</cp:revision>
  <dcterms:created xsi:type="dcterms:W3CDTF">2016-07-07T10:02:07Z</dcterms:created>
  <dcterms:modified xsi:type="dcterms:W3CDTF">2016-07-17T12:51:11Z</dcterms:modified>
</cp:coreProperties>
</file>